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9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84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42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3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68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11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22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89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1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71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18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A9893-25AA-42C5-A675-14B480962DD6}" type="datetimeFigureOut">
              <a:rPr lang="fr-FR" smtClean="0"/>
              <a:t>03/02/2019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DC79-2EA2-4D8B-B068-4DD965A8F7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17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rganigramme : Alternative 87"/>
          <p:cNvSpPr/>
          <p:nvPr/>
        </p:nvSpPr>
        <p:spPr>
          <a:xfrm>
            <a:off x="4175592" y="1599083"/>
            <a:ext cx="1008838" cy="461765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sz="5600" b="1" dirty="0" smtClean="0">
                <a:solidFill>
                  <a:schemeClr val="tx1"/>
                </a:solidFill>
              </a:rPr>
              <a:t>ONISEP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  <a:p>
            <a:pPr algn="ctr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148" name="Organigramme : Alternative 147"/>
          <p:cNvSpPr/>
          <p:nvPr/>
        </p:nvSpPr>
        <p:spPr>
          <a:xfrm>
            <a:off x="3779911" y="5317080"/>
            <a:ext cx="1494000" cy="547200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Apprentis</a:t>
            </a:r>
            <a:endParaRPr lang="fr-FR" sz="1200" b="1" dirty="0">
              <a:solidFill>
                <a:schemeClr val="tx1"/>
              </a:solidFill>
            </a:endParaRPr>
          </a:p>
        </p:txBody>
      </p:sp>
      <p:grpSp>
        <p:nvGrpSpPr>
          <p:cNvPr id="1435" name="Groupe 1434"/>
          <p:cNvGrpSpPr/>
          <p:nvPr/>
        </p:nvGrpSpPr>
        <p:grpSpPr>
          <a:xfrm>
            <a:off x="701979" y="3537283"/>
            <a:ext cx="2142708" cy="2354563"/>
            <a:chOff x="-902632" y="3409894"/>
            <a:chExt cx="2142708" cy="2354563"/>
          </a:xfrm>
        </p:grpSpPr>
        <p:sp>
          <p:nvSpPr>
            <p:cNvPr id="141" name="Organigramme : Alternative 140"/>
            <p:cNvSpPr/>
            <p:nvPr/>
          </p:nvSpPr>
          <p:spPr>
            <a:xfrm>
              <a:off x="-902632" y="3409894"/>
              <a:ext cx="2142708" cy="1059753"/>
            </a:xfrm>
            <a:prstGeom prst="flowChartAlternateProcess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rmAutofit/>
            </a:bodyPr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Etablissements scolaires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5" name="Organigramme : Alternative 144"/>
            <p:cNvSpPr/>
            <p:nvPr/>
          </p:nvSpPr>
          <p:spPr>
            <a:xfrm>
              <a:off x="-594811" y="5217369"/>
              <a:ext cx="1494592" cy="547088"/>
            </a:xfrm>
            <a:prstGeom prst="flowChartAlternateProcess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Élèves et leur famille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9" name="Organigramme : Alternative 148"/>
            <p:cNvSpPr/>
            <p:nvPr/>
          </p:nvSpPr>
          <p:spPr>
            <a:xfrm>
              <a:off x="-788136" y="3803472"/>
              <a:ext cx="974919" cy="642738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r-FR" sz="800" dirty="0" smtClean="0">
                  <a:solidFill>
                    <a:schemeClr val="tx1"/>
                  </a:solidFill>
                </a:rPr>
                <a:t>Programme  annuel ou pluriannuel d’information voté en CA</a:t>
              </a:r>
            </a:p>
          </p:txBody>
        </p:sp>
        <p:sp>
          <p:nvSpPr>
            <p:cNvPr id="192" name="Organigramme : Alternative 191"/>
            <p:cNvSpPr/>
            <p:nvPr/>
          </p:nvSpPr>
          <p:spPr>
            <a:xfrm>
              <a:off x="211500" y="3803472"/>
              <a:ext cx="960159" cy="642738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r-FR" sz="800" dirty="0" smtClean="0">
                  <a:solidFill>
                    <a:schemeClr val="tx1"/>
                  </a:solidFill>
                </a:rPr>
                <a:t>Horaire dédié à l’accompagnement à l’orientation</a:t>
              </a:r>
            </a:p>
          </p:txBody>
        </p:sp>
      </p:grpSp>
      <p:sp>
        <p:nvSpPr>
          <p:cNvPr id="196" name="Organigramme : Alternative 195"/>
          <p:cNvSpPr/>
          <p:nvPr/>
        </p:nvSpPr>
        <p:spPr>
          <a:xfrm>
            <a:off x="4075687" y="4387386"/>
            <a:ext cx="961200" cy="550800"/>
          </a:xfrm>
          <a:prstGeom prst="flowChartAlternate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CIO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Organigramme : Alternative 54"/>
          <p:cNvSpPr/>
          <p:nvPr/>
        </p:nvSpPr>
        <p:spPr>
          <a:xfrm>
            <a:off x="224869" y="1548466"/>
            <a:ext cx="1019568" cy="656397"/>
          </a:xfrm>
          <a:prstGeom prst="flowChartAlternate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Définit la politique d’orientation des élèves et des étudiants</a:t>
            </a:r>
          </a:p>
        </p:txBody>
      </p:sp>
      <p:sp>
        <p:nvSpPr>
          <p:cNvPr id="56" name="Organigramme : Alternative 55"/>
          <p:cNvSpPr/>
          <p:nvPr/>
        </p:nvSpPr>
        <p:spPr>
          <a:xfrm>
            <a:off x="1322397" y="1545425"/>
            <a:ext cx="1019568" cy="659437"/>
          </a:xfrm>
          <a:prstGeom prst="flowChartAlternate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Prend les décisions d’orientation et d’affectation des élèves </a:t>
            </a:r>
          </a:p>
        </p:txBody>
      </p:sp>
      <p:sp>
        <p:nvSpPr>
          <p:cNvPr id="57" name="Organigramme : Alternative 56"/>
          <p:cNvSpPr/>
          <p:nvPr/>
        </p:nvSpPr>
        <p:spPr>
          <a:xfrm>
            <a:off x="2442252" y="1548466"/>
            <a:ext cx="1019568" cy="656395"/>
          </a:xfrm>
          <a:prstGeom prst="flowChartAlternate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Accompagne les élèves et les étudiants au choix de l’orientation</a:t>
            </a:r>
          </a:p>
        </p:txBody>
      </p:sp>
      <p:cxnSp>
        <p:nvCxnSpPr>
          <p:cNvPr id="58" name="Connecteur droit 57"/>
          <p:cNvCxnSpPr>
            <a:endCxn id="55" idx="0"/>
          </p:cNvCxnSpPr>
          <p:nvPr/>
        </p:nvCxnSpPr>
        <p:spPr>
          <a:xfrm flipH="1">
            <a:off x="734653" y="1375553"/>
            <a:ext cx="1005354" cy="172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endCxn id="56" idx="0"/>
          </p:cNvCxnSpPr>
          <p:nvPr/>
        </p:nvCxnSpPr>
        <p:spPr>
          <a:xfrm>
            <a:off x="1740007" y="1375553"/>
            <a:ext cx="92174" cy="169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cteur droit 1023"/>
          <p:cNvCxnSpPr>
            <a:endCxn id="57" idx="0"/>
          </p:cNvCxnSpPr>
          <p:nvPr/>
        </p:nvCxnSpPr>
        <p:spPr>
          <a:xfrm>
            <a:off x="1740007" y="1375553"/>
            <a:ext cx="1212029" cy="172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rganigramme : Alternative 1"/>
          <p:cNvSpPr/>
          <p:nvPr/>
        </p:nvSpPr>
        <p:spPr>
          <a:xfrm>
            <a:off x="1212851" y="712079"/>
            <a:ext cx="1380545" cy="63987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L’État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342" name="Connecteur droit 341"/>
          <p:cNvCxnSpPr/>
          <p:nvPr/>
        </p:nvCxnSpPr>
        <p:spPr>
          <a:xfrm>
            <a:off x="632259" y="331643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Groupe 386"/>
          <p:cNvGrpSpPr/>
          <p:nvPr/>
        </p:nvGrpSpPr>
        <p:grpSpPr>
          <a:xfrm>
            <a:off x="5796135" y="620281"/>
            <a:ext cx="3260688" cy="1512574"/>
            <a:chOff x="5763366" y="437909"/>
            <a:chExt cx="3260688" cy="1512574"/>
          </a:xfrm>
        </p:grpSpPr>
        <p:grpSp>
          <p:nvGrpSpPr>
            <p:cNvPr id="54" name="Groupe 53"/>
            <p:cNvGrpSpPr/>
            <p:nvPr/>
          </p:nvGrpSpPr>
          <p:grpSpPr>
            <a:xfrm>
              <a:off x="5763366" y="1077786"/>
              <a:ext cx="3260688" cy="872697"/>
              <a:chOff x="5350377" y="1460028"/>
              <a:chExt cx="4022882" cy="1389733"/>
            </a:xfrm>
          </p:grpSpPr>
          <p:sp>
            <p:nvSpPr>
              <p:cNvPr id="50" name="Organigramme : Alternative 49"/>
              <p:cNvSpPr/>
              <p:nvPr/>
            </p:nvSpPr>
            <p:spPr>
              <a:xfrm>
                <a:off x="6769121" y="1736353"/>
                <a:ext cx="1256947" cy="1113408"/>
              </a:xfrm>
              <a:prstGeom prst="flowChartAlternateProcess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fr-FR" sz="800" dirty="0" smtClean="0">
                    <a:solidFill>
                      <a:schemeClr val="tx1"/>
                    </a:solidFill>
                  </a:rPr>
                  <a:t>Organise des actions d’information sur les formations et les métiers</a:t>
                </a:r>
                <a:endParaRPr lang="fr-FR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rganigramme : Alternative 51"/>
              <p:cNvSpPr/>
              <p:nvPr/>
            </p:nvSpPr>
            <p:spPr>
              <a:xfrm>
                <a:off x="5350377" y="1753193"/>
                <a:ext cx="1321542" cy="1096566"/>
              </a:xfrm>
              <a:prstGeom prst="flowChartAlternateProcess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r>
                  <a:rPr lang="fr-FR" sz="800" dirty="0" smtClean="0">
                    <a:solidFill>
                      <a:schemeClr val="tx1"/>
                    </a:solidFill>
                  </a:rPr>
                  <a:t>Élabore la documentation de portée régionale</a:t>
                </a:r>
                <a:endParaRPr lang="fr-FR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rganigramme : Alternative 52"/>
              <p:cNvSpPr/>
              <p:nvPr/>
            </p:nvSpPr>
            <p:spPr>
              <a:xfrm>
                <a:off x="8116312" y="1746943"/>
                <a:ext cx="1256947" cy="1102818"/>
              </a:xfrm>
              <a:prstGeom prst="flowChartAlternateProcess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r>
                  <a:rPr lang="fr-FR" sz="800" dirty="0" smtClean="0">
                    <a:solidFill>
                      <a:schemeClr val="tx1"/>
                    </a:solidFill>
                  </a:rPr>
                  <a:t>Diffuse l’information nationale et régionale</a:t>
                </a:r>
                <a:endParaRPr lang="fr-FR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27" name="Connecteur droit 1026"/>
              <p:cNvCxnSpPr>
                <a:stCxn id="70" idx="2"/>
                <a:endCxn id="52" idx="0"/>
              </p:cNvCxnSpPr>
              <p:nvPr/>
            </p:nvCxnSpPr>
            <p:spPr>
              <a:xfrm flipH="1">
                <a:off x="6011150" y="1460028"/>
                <a:ext cx="1391189" cy="29316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9" name="Connecteur droit 1028"/>
              <p:cNvCxnSpPr>
                <a:stCxn id="70" idx="2"/>
                <a:endCxn id="50" idx="0"/>
              </p:cNvCxnSpPr>
              <p:nvPr/>
            </p:nvCxnSpPr>
            <p:spPr>
              <a:xfrm flipH="1">
                <a:off x="7397595" y="1460030"/>
                <a:ext cx="4744" cy="27632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1" name="Connecteur droit 1030"/>
              <p:cNvCxnSpPr>
                <a:stCxn id="70" idx="2"/>
                <a:endCxn id="53" idx="0"/>
              </p:cNvCxnSpPr>
              <p:nvPr/>
            </p:nvCxnSpPr>
            <p:spPr>
              <a:xfrm>
                <a:off x="7402338" y="1460030"/>
                <a:ext cx="1342447" cy="28691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Organigramme : Alternative 69"/>
            <p:cNvSpPr/>
            <p:nvPr/>
          </p:nvSpPr>
          <p:spPr>
            <a:xfrm>
              <a:off x="6735354" y="437909"/>
              <a:ext cx="1382400" cy="639878"/>
            </a:xfrm>
            <a:prstGeom prst="flowChartAlternateProcess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La Région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98" name="Organigramme : Processus 397"/>
          <p:cNvSpPr/>
          <p:nvPr/>
        </p:nvSpPr>
        <p:spPr>
          <a:xfrm>
            <a:off x="3277402" y="620281"/>
            <a:ext cx="2736304" cy="755272"/>
          </a:xfrm>
          <a:prstGeom prst="flowChartProcess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Cadre national de </a:t>
            </a:r>
            <a:r>
              <a:rPr lang="fr-FR" sz="3200" b="1" dirty="0" smtClean="0">
                <a:solidFill>
                  <a:schemeClr val="tx1"/>
                </a:solidFill>
              </a:rPr>
              <a:t>référence</a:t>
            </a:r>
          </a:p>
          <a:p>
            <a:pPr algn="ctr"/>
            <a:endParaRPr lang="fr-FR" b="1" dirty="0">
              <a:solidFill>
                <a:schemeClr val="tx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fr-FR" sz="3200" dirty="0">
                <a:solidFill>
                  <a:schemeClr val="tx1"/>
                </a:solidFill>
              </a:rPr>
              <a:t>Etabli conjointement entre l’État  et les régions, il précise les rôles respectifs de l’Etat et des régions et les principes guidant l’intervention des régions dans les établissements</a:t>
            </a:r>
          </a:p>
          <a:p>
            <a:pPr algn="ctr">
              <a:lnSpc>
                <a:spcPct val="120000"/>
              </a:lnSpc>
            </a:pPr>
            <a:r>
              <a:rPr lang="fr-FR" sz="3200" dirty="0">
                <a:solidFill>
                  <a:schemeClr val="tx1"/>
                </a:solidFill>
              </a:rPr>
              <a:t>Échéance : janvier 2019</a:t>
            </a:r>
          </a:p>
        </p:txBody>
      </p:sp>
      <p:sp>
        <p:nvSpPr>
          <p:cNvPr id="1204" name="ZoneTexte 1203"/>
          <p:cNvSpPr txBox="1"/>
          <p:nvPr/>
        </p:nvSpPr>
        <p:spPr>
          <a:xfrm>
            <a:off x="1876897" y="108853"/>
            <a:ext cx="53072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/>
              <a:t>Nouvelle organisation du dispositif d’orientation suite à la loi liberté de choisir son avenir professionnel</a:t>
            </a:r>
            <a:endParaRPr lang="fr-FR" sz="900" b="1" dirty="0"/>
          </a:p>
        </p:txBody>
      </p:sp>
      <p:grpSp>
        <p:nvGrpSpPr>
          <p:cNvPr id="1070" name="Groupe 1069"/>
          <p:cNvGrpSpPr/>
          <p:nvPr/>
        </p:nvGrpSpPr>
        <p:grpSpPr>
          <a:xfrm>
            <a:off x="5896020" y="3515087"/>
            <a:ext cx="2142002" cy="2376759"/>
            <a:chOff x="11528542" y="1961847"/>
            <a:chExt cx="2319283" cy="3308664"/>
          </a:xfrm>
        </p:grpSpPr>
        <p:sp>
          <p:nvSpPr>
            <p:cNvPr id="142" name="Organigramme : Alternative 141"/>
            <p:cNvSpPr/>
            <p:nvPr/>
          </p:nvSpPr>
          <p:spPr>
            <a:xfrm>
              <a:off x="11528542" y="1961847"/>
              <a:ext cx="2319283" cy="1473389"/>
            </a:xfrm>
            <a:prstGeom prst="flowChartAlternateProcess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rmAutofit/>
            </a:bodyPr>
            <a:lstStyle/>
            <a:p>
              <a:pPr algn="ctr"/>
              <a:r>
                <a:rPr lang="fr-FR" sz="1100" b="1" dirty="0" smtClean="0">
                  <a:solidFill>
                    <a:schemeClr val="tx1"/>
                  </a:solidFill>
                </a:rPr>
                <a:t>Universités et autres établissements d’enseignement supérieur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Organigramme : Alternative 142"/>
            <p:cNvSpPr/>
            <p:nvPr/>
          </p:nvSpPr>
          <p:spPr>
            <a:xfrm>
              <a:off x="12104558" y="2831571"/>
              <a:ext cx="1040753" cy="513439"/>
            </a:xfrm>
            <a:prstGeom prst="flowChartAlternateProcess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SCUIO-IP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Organigramme : Alternative 143"/>
            <p:cNvSpPr/>
            <p:nvPr/>
          </p:nvSpPr>
          <p:spPr>
            <a:xfrm>
              <a:off x="11771375" y="4508759"/>
              <a:ext cx="1617650" cy="761752"/>
            </a:xfrm>
            <a:prstGeom prst="flowChartAlternateProcess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Étudiants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Organigramme : Processus 41"/>
          <p:cNvSpPr/>
          <p:nvPr/>
        </p:nvSpPr>
        <p:spPr>
          <a:xfrm>
            <a:off x="3779911" y="2204863"/>
            <a:ext cx="1800201" cy="612994"/>
          </a:xfrm>
          <a:prstGeom prst="flowChartProcess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Convention régionale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4" name="Organigramme : Alternative 73"/>
          <p:cNvSpPr/>
          <p:nvPr/>
        </p:nvSpPr>
        <p:spPr>
          <a:xfrm>
            <a:off x="4024132" y="3617680"/>
            <a:ext cx="1012755" cy="522168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fr-FR" sz="800" smtClean="0">
                <a:solidFill>
                  <a:schemeClr val="tx1"/>
                </a:solidFill>
              </a:rPr>
              <a:t>Antennes </a:t>
            </a:r>
            <a:r>
              <a:rPr lang="fr-FR" sz="800" dirty="0" smtClean="0">
                <a:solidFill>
                  <a:schemeClr val="tx1"/>
                </a:solidFill>
              </a:rPr>
              <a:t>en  </a:t>
            </a:r>
            <a:r>
              <a:rPr lang="fr-FR" sz="800" dirty="0">
                <a:solidFill>
                  <a:schemeClr val="tx1"/>
                </a:solidFill>
              </a:rPr>
              <a:t>Région </a:t>
            </a:r>
            <a:r>
              <a:rPr lang="fr-FR" sz="800" dirty="0" smtClean="0">
                <a:solidFill>
                  <a:schemeClr val="tx1"/>
                </a:solidFill>
              </a:rPr>
              <a:t>académique</a:t>
            </a: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Base IDEO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" name="Rectangle avec flèche vers le bas 2"/>
          <p:cNvSpPr/>
          <p:nvPr/>
        </p:nvSpPr>
        <p:spPr>
          <a:xfrm>
            <a:off x="224869" y="2852174"/>
            <a:ext cx="8667611" cy="621578"/>
          </a:xfrm>
          <a:prstGeom prst="downArrowCallout">
            <a:avLst>
              <a:gd name="adj1" fmla="val 52814"/>
              <a:gd name="adj2" fmla="val 82683"/>
              <a:gd name="adj3" fmla="val 25000"/>
              <a:gd name="adj4" fmla="val 3875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lèche vers le bas 3"/>
          <p:cNvSpPr/>
          <p:nvPr/>
        </p:nvSpPr>
        <p:spPr>
          <a:xfrm>
            <a:off x="1495731" y="3097824"/>
            <a:ext cx="580726" cy="375927"/>
          </a:xfrm>
          <a:prstGeom prst="downArrow">
            <a:avLst>
              <a:gd name="adj1" fmla="val 39922"/>
              <a:gd name="adj2" fmla="val 4805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 vers le bas 44"/>
          <p:cNvSpPr/>
          <p:nvPr/>
        </p:nvSpPr>
        <p:spPr>
          <a:xfrm>
            <a:off x="6751785" y="3097823"/>
            <a:ext cx="580726" cy="375927"/>
          </a:xfrm>
          <a:prstGeom prst="downArrow">
            <a:avLst>
              <a:gd name="adj1" fmla="val 39922"/>
              <a:gd name="adj2" fmla="val 4805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779911" y="2817857"/>
            <a:ext cx="165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ACTION CONJOINTE</a:t>
            </a: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22730</TotalTime>
  <Words>143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LEBRETON</dc:creator>
  <cp:lastModifiedBy>MULLER Michel</cp:lastModifiedBy>
  <cp:revision>86</cp:revision>
  <cp:lastPrinted>2019-01-03T15:37:06Z</cp:lastPrinted>
  <dcterms:created xsi:type="dcterms:W3CDTF">2018-12-17T16:46:12Z</dcterms:created>
  <dcterms:modified xsi:type="dcterms:W3CDTF">2019-02-03T09:22:14Z</dcterms:modified>
</cp:coreProperties>
</file>